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70" r:id="rId9"/>
    <p:sldId id="273" r:id="rId10"/>
    <p:sldId id="272" r:id="rId11"/>
    <p:sldId id="274" r:id="rId12"/>
    <p:sldId id="275" r:id="rId13"/>
    <p:sldId id="276" r:id="rId14"/>
    <p:sldId id="277" r:id="rId15"/>
    <p:sldId id="260" r:id="rId16"/>
    <p:sldId id="27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7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brightRoom" dir="t"/>
            </a:scene3d>
            <a:sp3d prstMaterial="flat"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744-4CF1-8F7B-57DE9C2A7E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744-4CF1-8F7B-57DE9C2A7E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744-4CF1-8F7B-57DE9C2A7E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744-4CF1-8F7B-57DE9C2A7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744-4CF1-8F7B-57DE9C2A7EC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8/16/2021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8/16/2021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8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0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1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963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3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04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8/16/2021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r>
              <a:rPr lang="en-US" dirty="0" err="1"/>
              <a:t>DataEngineer</a:t>
            </a:r>
            <a:br>
              <a:rPr lang="en-US" dirty="0"/>
            </a:br>
            <a:r>
              <a:rPr lang="en-US" dirty="0"/>
              <a:t>Challenge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For</a:t>
            </a:r>
          </a:p>
          <a:p>
            <a:pPr algn="r"/>
            <a:r>
              <a:rPr lang="en-US" dirty="0"/>
              <a:t>Edward 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F079A-E326-4A93-89F1-1188892C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793238"/>
            <a:ext cx="1178692" cy="687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5668D2-D8F7-44C1-A1DE-9D50B5D9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32" y="4737078"/>
            <a:ext cx="795986" cy="45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5AC8B-B694-45D4-A53F-73FE852A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25" y="4392607"/>
            <a:ext cx="907969" cy="510163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more?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59AD99-6BDF-4994-BB96-51E48819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We can use Databricks as a data store and connect with other </a:t>
            </a:r>
            <a:r>
              <a:rPr lang="en-US" sz="1600" b="1" dirty="0">
                <a:solidFill>
                  <a:srgbClr val="FF0000"/>
                </a:solidFill>
              </a:rPr>
              <a:t>reporting tools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99085-58DA-451A-A56F-BBF3F52CF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70" y="4434315"/>
            <a:ext cx="1224136" cy="503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2A861-C2FB-43D8-9A66-FE2BB2F0A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4149080"/>
            <a:ext cx="927546" cy="92754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A9BEBA2-B88D-4C77-B006-B298FEAF3BA6}"/>
              </a:ext>
            </a:extLst>
          </p:cNvPr>
          <p:cNvSpPr/>
          <p:nvPr/>
        </p:nvSpPr>
        <p:spPr>
          <a:xfrm>
            <a:off x="1835696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46A5058B-964D-4359-B250-F10C3E390A43}"/>
              </a:ext>
            </a:extLst>
          </p:cNvPr>
          <p:cNvSpPr/>
          <p:nvPr/>
        </p:nvSpPr>
        <p:spPr>
          <a:xfrm>
            <a:off x="3809011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611809-0A6F-4E6D-87CC-721520F05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490" y="4333167"/>
            <a:ext cx="1209070" cy="6357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FFD660-C1BB-45D7-B08C-DAF9927B5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7" y="3143322"/>
            <a:ext cx="711522" cy="71152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3DFB9B-AD9E-4117-B36A-ED0DD6AA1D7E}"/>
              </a:ext>
            </a:extLst>
          </p:cNvPr>
          <p:cNvSpPr/>
          <p:nvPr/>
        </p:nvSpPr>
        <p:spPr>
          <a:xfrm>
            <a:off x="395536" y="2850792"/>
            <a:ext cx="1354873" cy="122379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NSG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4081059E-9DB9-4ECB-A1B0-B701E49D0A36}"/>
              </a:ext>
            </a:extLst>
          </p:cNvPr>
          <p:cNvSpPr/>
          <p:nvPr/>
        </p:nvSpPr>
        <p:spPr>
          <a:xfrm rot="20673256">
            <a:off x="1516525" y="3116939"/>
            <a:ext cx="1597694" cy="285749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HTTP/HTTPS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B79506-C8F9-40F3-8005-55B21968F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3924" y="2430983"/>
            <a:ext cx="1094350" cy="10943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7921E8-1314-451D-84DB-C7310EE7000D}"/>
              </a:ext>
            </a:extLst>
          </p:cNvPr>
          <p:cNvSpPr txBox="1"/>
          <p:nvPr/>
        </p:nvSpPr>
        <p:spPr>
          <a:xfrm>
            <a:off x="3380300" y="3518136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Customers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0E5B647-407C-423E-8322-DE51686DFA47}"/>
              </a:ext>
            </a:extLst>
          </p:cNvPr>
          <p:cNvSpPr/>
          <p:nvPr/>
        </p:nvSpPr>
        <p:spPr>
          <a:xfrm>
            <a:off x="395536" y="4074585"/>
            <a:ext cx="8064896" cy="223473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Private network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216FE0-CC8B-45AE-8778-52DA80D54EF3}"/>
              </a:ext>
            </a:extLst>
          </p:cNvPr>
          <p:cNvCxnSpPr>
            <a:stCxn id="28" idx="0"/>
            <a:endCxn id="7" idx="0"/>
          </p:cNvCxnSpPr>
          <p:nvPr/>
        </p:nvCxnSpPr>
        <p:spPr>
          <a:xfrm>
            <a:off x="1111338" y="3859141"/>
            <a:ext cx="0" cy="57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E4A404-9706-48F9-B261-5CF8330B9FCE}"/>
              </a:ext>
            </a:extLst>
          </p:cNvPr>
          <p:cNvSpPr txBox="1"/>
          <p:nvPr/>
        </p:nvSpPr>
        <p:spPr>
          <a:xfrm>
            <a:off x="548523" y="3859141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Application Gateway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C2AE352-9220-45CE-8461-062A39527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276" y="5270407"/>
            <a:ext cx="495498" cy="4954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77B13F-8DE6-4CB2-BE57-F49D4ADB2F6F}"/>
              </a:ext>
            </a:extLst>
          </p:cNvPr>
          <p:cNvCxnSpPr>
            <a:stCxn id="44" idx="0"/>
            <a:endCxn id="25" idx="2"/>
          </p:cNvCxnSpPr>
          <p:nvPr/>
        </p:nvCxnSpPr>
        <p:spPr>
          <a:xfrm flipV="1">
            <a:off x="5347025" y="4968904"/>
            <a:ext cx="0" cy="301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23033C-7C7C-45EB-A199-FACDB259D812}"/>
              </a:ext>
            </a:extLst>
          </p:cNvPr>
          <p:cNvSpPr txBox="1"/>
          <p:nvPr/>
        </p:nvSpPr>
        <p:spPr>
          <a:xfrm>
            <a:off x="2771800" y="4968904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Storage Account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D694AA-1C62-4F64-9E5B-743D31CB76EA}"/>
              </a:ext>
            </a:extLst>
          </p:cNvPr>
          <p:cNvSpPr txBox="1"/>
          <p:nvPr/>
        </p:nvSpPr>
        <p:spPr>
          <a:xfrm>
            <a:off x="4724098" y="5734710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Data Analyst / Scientist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AF6F03-7D36-4F0D-90C8-EA3A20D03D37}"/>
              </a:ext>
            </a:extLst>
          </p:cNvPr>
          <p:cNvSpPr/>
          <p:nvPr/>
        </p:nvSpPr>
        <p:spPr>
          <a:xfrm>
            <a:off x="5867400" y="4553584"/>
            <a:ext cx="864840" cy="284823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70C0"/>
                </a:solidFill>
              </a:rPr>
              <a:t>JDBC</a:t>
            </a:r>
            <a:endParaRPr lang="zh-TW" altLang="en-US" sz="8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E2DE5-D38C-4BDC-9007-B964336E11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7590" y="4221568"/>
            <a:ext cx="637759" cy="357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5E3BD-6716-4D84-8A33-572A301413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8274" y="5288535"/>
            <a:ext cx="792107" cy="52044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3D96F-A0FC-4A56-BB09-F3D068F67294}"/>
              </a:ext>
            </a:extLst>
          </p:cNvPr>
          <p:cNvCxnSpPr/>
          <p:nvPr/>
        </p:nvCxnSpPr>
        <p:spPr>
          <a:xfrm flipV="1">
            <a:off x="7524328" y="4987032"/>
            <a:ext cx="0" cy="301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7FAD2B-7CAC-44B9-91F6-FD5AF7DC687D}"/>
              </a:ext>
            </a:extLst>
          </p:cNvPr>
          <p:cNvSpPr txBox="1"/>
          <p:nvPr/>
        </p:nvSpPr>
        <p:spPr>
          <a:xfrm>
            <a:off x="7128274" y="5811432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Business users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(MI reporting)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30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5668D2-D8F7-44C1-A1DE-9D50B5D96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32" y="4737078"/>
            <a:ext cx="795986" cy="45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5AC8B-B694-45D4-A53F-73FE852A6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25" y="4392607"/>
            <a:ext cx="907969" cy="510163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59AD99-6BDF-4994-BB96-51E48819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Use Fingerprinting / tagging to keep track on more user behavior.  i.e. Streaming user actions to Databricks.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99085-58DA-451A-A56F-BBF3F52CF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70" y="4434315"/>
            <a:ext cx="1224136" cy="503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2A861-C2FB-43D8-9A66-FE2BB2F0A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4149080"/>
            <a:ext cx="927546" cy="92754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A9BEBA2-B88D-4C77-B006-B298FEAF3BA6}"/>
              </a:ext>
            </a:extLst>
          </p:cNvPr>
          <p:cNvSpPr/>
          <p:nvPr/>
        </p:nvSpPr>
        <p:spPr>
          <a:xfrm>
            <a:off x="1835696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46A5058B-964D-4359-B250-F10C3E390A43}"/>
              </a:ext>
            </a:extLst>
          </p:cNvPr>
          <p:cNvSpPr/>
          <p:nvPr/>
        </p:nvSpPr>
        <p:spPr>
          <a:xfrm>
            <a:off x="3809011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611809-0A6F-4E6D-87CC-721520F05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490" y="4333167"/>
            <a:ext cx="1209070" cy="6357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FFD660-C1BB-45D7-B08C-DAF9927B5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7" y="3143322"/>
            <a:ext cx="711522" cy="71152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3DFB9B-AD9E-4117-B36A-ED0DD6AA1D7E}"/>
              </a:ext>
            </a:extLst>
          </p:cNvPr>
          <p:cNvSpPr/>
          <p:nvPr/>
        </p:nvSpPr>
        <p:spPr>
          <a:xfrm>
            <a:off x="395536" y="2850792"/>
            <a:ext cx="1354873" cy="122379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NSG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4081059E-9DB9-4ECB-A1B0-B701E49D0A36}"/>
              </a:ext>
            </a:extLst>
          </p:cNvPr>
          <p:cNvSpPr/>
          <p:nvPr/>
        </p:nvSpPr>
        <p:spPr>
          <a:xfrm rot="20673256">
            <a:off x="1516525" y="3116939"/>
            <a:ext cx="1597694" cy="285749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HTTP/HTTPS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B79506-C8F9-40F3-8005-55B21968F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3924" y="2430983"/>
            <a:ext cx="1094350" cy="10943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7921E8-1314-451D-84DB-C7310EE7000D}"/>
              </a:ext>
            </a:extLst>
          </p:cNvPr>
          <p:cNvSpPr txBox="1"/>
          <p:nvPr/>
        </p:nvSpPr>
        <p:spPr>
          <a:xfrm>
            <a:off x="3380300" y="3518136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Customers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0E5B647-407C-423E-8322-DE51686DFA47}"/>
              </a:ext>
            </a:extLst>
          </p:cNvPr>
          <p:cNvSpPr/>
          <p:nvPr/>
        </p:nvSpPr>
        <p:spPr>
          <a:xfrm>
            <a:off x="395536" y="4074585"/>
            <a:ext cx="8064896" cy="223473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Private network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216FE0-CC8B-45AE-8778-52DA80D54EF3}"/>
              </a:ext>
            </a:extLst>
          </p:cNvPr>
          <p:cNvCxnSpPr>
            <a:stCxn id="28" idx="0"/>
            <a:endCxn id="7" idx="0"/>
          </p:cNvCxnSpPr>
          <p:nvPr/>
        </p:nvCxnSpPr>
        <p:spPr>
          <a:xfrm>
            <a:off x="1111338" y="3859141"/>
            <a:ext cx="0" cy="57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E4A404-9706-48F9-B261-5CF8330B9FCE}"/>
              </a:ext>
            </a:extLst>
          </p:cNvPr>
          <p:cNvSpPr txBox="1"/>
          <p:nvPr/>
        </p:nvSpPr>
        <p:spPr>
          <a:xfrm>
            <a:off x="548523" y="3859141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Application Gateway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C2AE352-9220-45CE-8461-062A39527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276" y="5270407"/>
            <a:ext cx="495498" cy="4954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77B13F-8DE6-4CB2-BE57-F49D4ADB2F6F}"/>
              </a:ext>
            </a:extLst>
          </p:cNvPr>
          <p:cNvCxnSpPr>
            <a:stCxn id="44" idx="0"/>
            <a:endCxn id="25" idx="2"/>
          </p:cNvCxnSpPr>
          <p:nvPr/>
        </p:nvCxnSpPr>
        <p:spPr>
          <a:xfrm flipV="1">
            <a:off x="5347025" y="4968904"/>
            <a:ext cx="0" cy="301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23033C-7C7C-45EB-A199-FACDB259D812}"/>
              </a:ext>
            </a:extLst>
          </p:cNvPr>
          <p:cNvSpPr txBox="1"/>
          <p:nvPr/>
        </p:nvSpPr>
        <p:spPr>
          <a:xfrm>
            <a:off x="2771800" y="4968904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Storage Account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D694AA-1C62-4F64-9E5B-743D31CB76EA}"/>
              </a:ext>
            </a:extLst>
          </p:cNvPr>
          <p:cNvSpPr txBox="1"/>
          <p:nvPr/>
        </p:nvSpPr>
        <p:spPr>
          <a:xfrm>
            <a:off x="4724098" y="5734710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Data Analyst / Scientist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1AF6F03-7D36-4F0D-90C8-EA3A20D03D37}"/>
              </a:ext>
            </a:extLst>
          </p:cNvPr>
          <p:cNvSpPr/>
          <p:nvPr/>
        </p:nvSpPr>
        <p:spPr>
          <a:xfrm>
            <a:off x="5867400" y="4553584"/>
            <a:ext cx="864840" cy="284823"/>
          </a:xfrm>
          <a:prstGeom prst="right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0070C0"/>
                </a:solidFill>
              </a:rPr>
              <a:t>JDBC</a:t>
            </a:r>
            <a:endParaRPr lang="zh-TW" altLang="en-US" sz="800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E2DE5-D38C-4BDC-9007-B964336E11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7590" y="4221568"/>
            <a:ext cx="637759" cy="357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75E3BD-6716-4D84-8A33-572A301413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8274" y="5288535"/>
            <a:ext cx="792107" cy="52044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83D96F-A0FC-4A56-BB09-F3D068F67294}"/>
              </a:ext>
            </a:extLst>
          </p:cNvPr>
          <p:cNvCxnSpPr/>
          <p:nvPr/>
        </p:nvCxnSpPr>
        <p:spPr>
          <a:xfrm flipV="1">
            <a:off x="7524328" y="4987032"/>
            <a:ext cx="0" cy="301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7FAD2B-7CAC-44B9-91F6-FD5AF7DC687D}"/>
              </a:ext>
            </a:extLst>
          </p:cNvPr>
          <p:cNvSpPr txBox="1"/>
          <p:nvPr/>
        </p:nvSpPr>
        <p:spPr>
          <a:xfrm>
            <a:off x="7128274" y="5811432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Business users</a:t>
            </a:r>
          </a:p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(MI reporting)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71F8BB-D203-4306-BF44-AE7982C0E2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1780" y="3772135"/>
            <a:ext cx="405907" cy="415049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E6FAAB3-62D9-48B2-A0AA-7864EED7C8EC}"/>
              </a:ext>
            </a:extLst>
          </p:cNvPr>
          <p:cNvCxnSpPr>
            <a:endCxn id="12" idx="1"/>
          </p:cNvCxnSpPr>
          <p:nvPr/>
        </p:nvCxnSpPr>
        <p:spPr>
          <a:xfrm>
            <a:off x="2323770" y="3340300"/>
            <a:ext cx="2783904" cy="609871"/>
          </a:xfrm>
          <a:prstGeom prst="bentConnector3">
            <a:avLst>
              <a:gd name="adj1" fmla="val 18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A681B3-3616-4BE1-B961-B351F83BDF98}"/>
              </a:ext>
            </a:extLst>
          </p:cNvPr>
          <p:cNvSpPr txBox="1"/>
          <p:nvPr/>
        </p:nvSpPr>
        <p:spPr>
          <a:xfrm>
            <a:off x="5017177" y="3583960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EventHub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82A720-AD26-412B-AF94-F34966A2F82D}"/>
              </a:ext>
            </a:extLst>
          </p:cNvPr>
          <p:cNvCxnSpPr>
            <a:stCxn id="12" idx="2"/>
            <a:endCxn id="25" idx="0"/>
          </p:cNvCxnSpPr>
          <p:nvPr/>
        </p:nvCxnSpPr>
        <p:spPr>
          <a:xfrm>
            <a:off x="5344734" y="4187184"/>
            <a:ext cx="2291" cy="14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31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30EB0D-E8C9-4BB5-A4B7-8990477B2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Events tracking</a:t>
            </a:r>
          </a:p>
          <a:p>
            <a:r>
              <a:rPr lang="en-US" sz="1800" dirty="0"/>
              <a:t>Journey analyst</a:t>
            </a:r>
          </a:p>
          <a:p>
            <a:r>
              <a:rPr lang="en-US" sz="1800" dirty="0"/>
              <a:t>Enhance </a:t>
            </a:r>
            <a:r>
              <a:rPr lang="en-US" sz="2000" dirty="0"/>
              <a:t>web site design</a:t>
            </a:r>
          </a:p>
          <a:p>
            <a:r>
              <a:rPr lang="en-US" sz="2000" dirty="0"/>
              <a:t>Understood customer behavior</a:t>
            </a:r>
          </a:p>
          <a:p>
            <a:r>
              <a:rPr lang="en-US" altLang="ja-JP" sz="2000"/>
              <a:t>Target marketing</a:t>
            </a:r>
          </a:p>
          <a:p>
            <a:r>
              <a:rPr lang="en-US" sz="2000"/>
              <a:t>So </a:t>
            </a:r>
            <a:r>
              <a:rPr lang="en-US" sz="2000" dirty="0"/>
              <a:t>on…</a:t>
            </a:r>
            <a:endParaRPr lang="en-US" sz="1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87EB96-90B4-4952-A952-F5C67F19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3" name="Content Placeholder 12" descr="chart design">
            <a:extLst>
              <a:ext uri="{FF2B5EF4-FFF2-40B4-BE49-F238E27FC236}">
                <a16:creationId xmlns:a16="http://schemas.microsoft.com/office/drawing/2014/main" id="{9234606B-C944-4DFF-8B2C-FF5B22ADDF4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62571870"/>
              </p:ext>
            </p:extLst>
          </p:nvPr>
        </p:nvGraphicFramePr>
        <p:xfrm>
          <a:off x="457200" y="1722438"/>
          <a:ext cx="4038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87EB96-90B4-4952-A952-F5C67F19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F2286-B7E4-47B1-9F4A-B94D8138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72000"/>
          </a:xfrm>
        </p:spPr>
        <p:txBody>
          <a:bodyPr anchor="ctr" anchorCtr="0"/>
          <a:lstStyle/>
          <a:p>
            <a:pPr marL="64008" indent="0" algn="ctr">
              <a:buNone/>
            </a:pPr>
            <a:r>
              <a:rPr lang="en-US" altLang="zh-TW" dirty="0"/>
              <a:t>Q &amp; A</a:t>
            </a:r>
          </a:p>
          <a:p>
            <a:pPr marL="64008" indent="0" algn="ctr">
              <a:buNone/>
            </a:pPr>
            <a:r>
              <a:rPr lang="en-US" altLang="zh-TW" dirty="0"/>
              <a:t>Thank you!</a:t>
            </a:r>
          </a:p>
          <a:p>
            <a:pPr marL="64008" indent="0" algn="ctr">
              <a:buNone/>
            </a:pPr>
            <a:r>
              <a:rPr lang="ja-JP" altLang="en-US" dirty="0"/>
              <a:t>ありがとうございました。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9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Analyze Goals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55D0777-B08C-4808-A096-0F7AA693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paytm.com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27B02-3746-4E15-9429-D3DBB15D0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4600" y="2057400"/>
            <a:ext cx="3939540" cy="653752"/>
            <a:chOff x="0" y="1554"/>
            <a:chExt cx="8229600" cy="1261798"/>
          </a:xfrm>
          <a:solidFill>
            <a:schemeClr val="accent4"/>
          </a:solidFill>
        </p:grpSpPr>
        <p:sp>
          <p:nvSpPr>
            <p:cNvPr id="18" name="Callout: Up Arrow 17">
              <a:extLst>
                <a:ext uri="{FF2B5EF4-FFF2-40B4-BE49-F238E27FC236}">
                  <a16:creationId xmlns:a16="http://schemas.microsoft.com/office/drawing/2014/main" id="{E7529413-DDD1-4DC1-B8ED-E3450F631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1554"/>
              <a:ext cx="8229600" cy="1261798"/>
            </a:xfrm>
            <a:prstGeom prst="upArrowCallou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llout: Up Arrow 16">
              <a:extLst>
                <a:ext uri="{FF2B5EF4-FFF2-40B4-BE49-F238E27FC236}">
                  <a16:creationId xmlns:a16="http://schemas.microsoft.com/office/drawing/2014/main" id="{5B0AFAEF-42AD-47C8-9B67-16166ACDF8E5}"/>
                </a:ext>
              </a:extLst>
            </p:cNvPr>
            <p:cNvSpPr txBox="1"/>
            <p:nvPr/>
          </p:nvSpPr>
          <p:spPr>
            <a:xfrm>
              <a:off x="0" y="1554"/>
              <a:ext cx="8229600" cy="8198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bg1"/>
                  </a:solidFill>
                </a:rPr>
                <a:t>From our web server (https://paytm.com) access log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E9B9A0-2E55-404A-BA78-59DB18604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4600" y="2868044"/>
            <a:ext cx="3939540" cy="653752"/>
            <a:chOff x="0" y="1251046"/>
            <a:chExt cx="8229600" cy="1261798"/>
          </a:xfrm>
          <a:solidFill>
            <a:schemeClr val="accent2"/>
          </a:solidFill>
        </p:grpSpPr>
        <p:sp>
          <p:nvSpPr>
            <p:cNvPr id="20" name="Callout: Up Arrow 19">
              <a:extLst>
                <a:ext uri="{FF2B5EF4-FFF2-40B4-BE49-F238E27FC236}">
                  <a16:creationId xmlns:a16="http://schemas.microsoft.com/office/drawing/2014/main" id="{2DE9FEE3-FE02-475E-8B6D-A2F80E168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1251046"/>
              <a:ext cx="8229600" cy="1261798"/>
            </a:xfrm>
            <a:prstGeom prst="upArrowCallou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allout: Up Arrow 14">
              <a:extLst>
                <a:ext uri="{FF2B5EF4-FFF2-40B4-BE49-F238E27FC236}">
                  <a16:creationId xmlns:a16="http://schemas.microsoft.com/office/drawing/2014/main" id="{E8BE8ECF-AA6E-4DD3-ADD0-612F0B1E235D}"/>
                </a:ext>
              </a:extLst>
            </p:cNvPr>
            <p:cNvSpPr txBox="1"/>
            <p:nvPr/>
          </p:nvSpPr>
          <p:spPr>
            <a:xfrm rot="21600000">
              <a:off x="0" y="1251046"/>
              <a:ext cx="8229600" cy="8198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bg1"/>
                  </a:solidFill>
                </a:rPr>
                <a:t>Q1: What web pages are customers’ visiting?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02A96C-DC75-4086-AD44-11449AEA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4600" y="3678688"/>
            <a:ext cx="3939540" cy="653752"/>
            <a:chOff x="0" y="1251046"/>
            <a:chExt cx="8229600" cy="1261798"/>
          </a:xfrm>
          <a:solidFill>
            <a:schemeClr val="accent2"/>
          </a:solidFill>
        </p:grpSpPr>
        <p:sp>
          <p:nvSpPr>
            <p:cNvPr id="33" name="Callout: Up Arrow 32">
              <a:extLst>
                <a:ext uri="{FF2B5EF4-FFF2-40B4-BE49-F238E27FC236}">
                  <a16:creationId xmlns:a16="http://schemas.microsoft.com/office/drawing/2014/main" id="{79196A91-00B2-471F-9971-033269140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1251046"/>
              <a:ext cx="8229600" cy="1261798"/>
            </a:xfrm>
            <a:prstGeom prst="upArrowCallou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allout: Up Arrow 14">
              <a:extLst>
                <a:ext uri="{FF2B5EF4-FFF2-40B4-BE49-F238E27FC236}">
                  <a16:creationId xmlns:a16="http://schemas.microsoft.com/office/drawing/2014/main" id="{309E2C06-C9F3-4B90-8934-5CA794221A3E}"/>
                </a:ext>
              </a:extLst>
            </p:cNvPr>
            <p:cNvSpPr txBox="1"/>
            <p:nvPr/>
          </p:nvSpPr>
          <p:spPr>
            <a:xfrm rot="21600000">
              <a:off x="0" y="1251046"/>
              <a:ext cx="8229600" cy="8198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bg1"/>
                  </a:solidFill>
                </a:rPr>
                <a:t>Q2: How long for customers stay in our web pages?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E5E00F-A453-426F-9052-63CDC386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4599" y="4489332"/>
            <a:ext cx="3939540" cy="653752"/>
            <a:chOff x="0" y="1251046"/>
            <a:chExt cx="8229600" cy="1261798"/>
          </a:xfrm>
          <a:solidFill>
            <a:schemeClr val="accent2"/>
          </a:solidFill>
        </p:grpSpPr>
        <p:sp>
          <p:nvSpPr>
            <p:cNvPr id="36" name="Callout: Up Arrow 35">
              <a:extLst>
                <a:ext uri="{FF2B5EF4-FFF2-40B4-BE49-F238E27FC236}">
                  <a16:creationId xmlns:a16="http://schemas.microsoft.com/office/drawing/2014/main" id="{743DC6ED-7D6F-4329-9D4E-3F4735BE2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1251046"/>
              <a:ext cx="8229600" cy="1261798"/>
            </a:xfrm>
            <a:prstGeom prst="upArrowCallou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Callout: Up Arrow 14">
              <a:extLst>
                <a:ext uri="{FF2B5EF4-FFF2-40B4-BE49-F238E27FC236}">
                  <a16:creationId xmlns:a16="http://schemas.microsoft.com/office/drawing/2014/main" id="{5B0AB31D-147A-4135-9697-90C8DEEC695F}"/>
                </a:ext>
              </a:extLst>
            </p:cNvPr>
            <p:cNvSpPr txBox="1"/>
            <p:nvPr/>
          </p:nvSpPr>
          <p:spPr>
            <a:xfrm rot="21600000">
              <a:off x="0" y="1251046"/>
              <a:ext cx="8229600" cy="8198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bg1"/>
                  </a:solidFill>
                </a:rPr>
                <a:t>Q3: Which web page is most attractive for our customers?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A598F5-4F9E-4219-B53C-30607325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4599" y="5299976"/>
            <a:ext cx="3939540" cy="653752"/>
            <a:chOff x="0" y="1251046"/>
            <a:chExt cx="8229600" cy="1261798"/>
          </a:xfrm>
          <a:solidFill>
            <a:schemeClr val="accent2"/>
          </a:solidFill>
        </p:grpSpPr>
        <p:sp>
          <p:nvSpPr>
            <p:cNvPr id="39" name="Callout: Up Arrow 38">
              <a:extLst>
                <a:ext uri="{FF2B5EF4-FFF2-40B4-BE49-F238E27FC236}">
                  <a16:creationId xmlns:a16="http://schemas.microsoft.com/office/drawing/2014/main" id="{2EBB32B5-E1F1-44C5-91C3-5D970FCFD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0" y="1251046"/>
              <a:ext cx="8229600" cy="1261798"/>
            </a:xfrm>
            <a:prstGeom prst="upArrowCallou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allout: Up Arrow 14">
              <a:extLst>
                <a:ext uri="{FF2B5EF4-FFF2-40B4-BE49-F238E27FC236}">
                  <a16:creationId xmlns:a16="http://schemas.microsoft.com/office/drawing/2014/main" id="{E89E4638-D69E-4B12-BAD9-AB5457B320F3}"/>
                </a:ext>
              </a:extLst>
            </p:cNvPr>
            <p:cNvSpPr txBox="1"/>
            <p:nvPr/>
          </p:nvSpPr>
          <p:spPr>
            <a:xfrm rot="21600000">
              <a:off x="0" y="1251046"/>
              <a:ext cx="8229600" cy="8198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>
                  <a:solidFill>
                    <a:schemeClr val="bg1"/>
                  </a:solidFill>
                </a:rPr>
                <a:t>Q4: Who is our biggest FANS?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59AD99-6BDF-4994-BB96-51E488198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Let’s assume we are running in Microsoft Azure cloud environment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99085-58DA-451A-A56F-BBF3F52C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70" y="4434315"/>
            <a:ext cx="1224136" cy="503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F2A861-C2FB-43D8-9A66-FE2BB2F0A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149080"/>
            <a:ext cx="927546" cy="927546"/>
          </a:xfrm>
          <a:prstGeom prst="rect">
            <a:avLst/>
          </a:prstGeom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A9BEBA2-B88D-4C77-B006-B298FEAF3BA6}"/>
              </a:ext>
            </a:extLst>
          </p:cNvPr>
          <p:cNvSpPr/>
          <p:nvPr/>
        </p:nvSpPr>
        <p:spPr>
          <a:xfrm>
            <a:off x="1835696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46A5058B-964D-4359-B250-F10C3E390A43}"/>
              </a:ext>
            </a:extLst>
          </p:cNvPr>
          <p:cNvSpPr/>
          <p:nvPr/>
        </p:nvSpPr>
        <p:spPr>
          <a:xfrm>
            <a:off x="3809011" y="4538048"/>
            <a:ext cx="823814" cy="285749"/>
          </a:xfrm>
          <a:prstGeom prst="leftRightArrow">
            <a:avLst/>
          </a:prstGeom>
          <a:solidFill>
            <a:schemeClr val="tx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rgbClr val="FF0000"/>
                </a:solidFill>
              </a:rPr>
              <a:t>mounted</a:t>
            </a:r>
            <a:endParaRPr lang="zh-TW" altLang="en-US" sz="800" dirty="0">
              <a:solidFill>
                <a:srgbClr val="FF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611809-0A6F-4E6D-87CC-721520F05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490" y="4333167"/>
            <a:ext cx="1209070" cy="6357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FFD660-C1BB-45D7-B08C-DAF9927B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7" y="3143322"/>
            <a:ext cx="711522" cy="71152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B3DFB9B-AD9E-4117-B36A-ED0DD6AA1D7E}"/>
              </a:ext>
            </a:extLst>
          </p:cNvPr>
          <p:cNvSpPr/>
          <p:nvPr/>
        </p:nvSpPr>
        <p:spPr>
          <a:xfrm>
            <a:off x="395536" y="2850792"/>
            <a:ext cx="1354873" cy="122379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NSG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4081059E-9DB9-4ECB-A1B0-B701E49D0A36}"/>
              </a:ext>
            </a:extLst>
          </p:cNvPr>
          <p:cNvSpPr/>
          <p:nvPr/>
        </p:nvSpPr>
        <p:spPr>
          <a:xfrm rot="20673256">
            <a:off x="1516525" y="3116939"/>
            <a:ext cx="1597694" cy="285749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>
                <a:solidFill>
                  <a:schemeClr val="bg1"/>
                </a:solidFill>
              </a:rPr>
              <a:t>HTTP/HTTPS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B79506-C8F9-40F3-8005-55B21968F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924" y="2430983"/>
            <a:ext cx="1094350" cy="10943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7921E8-1314-451D-84DB-C7310EE7000D}"/>
              </a:ext>
            </a:extLst>
          </p:cNvPr>
          <p:cNvSpPr txBox="1"/>
          <p:nvPr/>
        </p:nvSpPr>
        <p:spPr>
          <a:xfrm>
            <a:off x="3380300" y="3518136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Customers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0E5B647-407C-423E-8322-DE51686DFA47}"/>
              </a:ext>
            </a:extLst>
          </p:cNvPr>
          <p:cNvSpPr/>
          <p:nvPr/>
        </p:nvSpPr>
        <p:spPr>
          <a:xfrm>
            <a:off x="395536" y="4074585"/>
            <a:ext cx="8064896" cy="223473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TW" sz="1200" dirty="0">
                <a:solidFill>
                  <a:schemeClr val="bg1"/>
                </a:solidFill>
              </a:rPr>
              <a:t>Private network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216FE0-CC8B-45AE-8778-52DA80D54EF3}"/>
              </a:ext>
            </a:extLst>
          </p:cNvPr>
          <p:cNvCxnSpPr>
            <a:stCxn id="28" idx="0"/>
            <a:endCxn id="7" idx="0"/>
          </p:cNvCxnSpPr>
          <p:nvPr/>
        </p:nvCxnSpPr>
        <p:spPr>
          <a:xfrm>
            <a:off x="1111338" y="3859141"/>
            <a:ext cx="0" cy="57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E4A404-9706-48F9-B261-5CF8330B9FCE}"/>
              </a:ext>
            </a:extLst>
          </p:cNvPr>
          <p:cNvSpPr txBox="1"/>
          <p:nvPr/>
        </p:nvSpPr>
        <p:spPr>
          <a:xfrm>
            <a:off x="548523" y="3859141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Application Gateway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C2AE352-9220-45CE-8461-062A39527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9276" y="5270407"/>
            <a:ext cx="495498" cy="4954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77B13F-8DE6-4CB2-BE57-F49D4ADB2F6F}"/>
              </a:ext>
            </a:extLst>
          </p:cNvPr>
          <p:cNvCxnSpPr>
            <a:stCxn id="44" idx="0"/>
            <a:endCxn id="25" idx="2"/>
          </p:cNvCxnSpPr>
          <p:nvPr/>
        </p:nvCxnSpPr>
        <p:spPr>
          <a:xfrm flipV="1">
            <a:off x="5347025" y="4968904"/>
            <a:ext cx="0" cy="301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23033C-7C7C-45EB-A199-FACDB259D812}"/>
              </a:ext>
            </a:extLst>
          </p:cNvPr>
          <p:cNvSpPr txBox="1"/>
          <p:nvPr/>
        </p:nvSpPr>
        <p:spPr>
          <a:xfrm>
            <a:off x="2771800" y="4968904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Storage Account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D694AA-1C62-4F64-9E5B-743D31CB76EA}"/>
              </a:ext>
            </a:extLst>
          </p:cNvPr>
          <p:cNvSpPr txBox="1"/>
          <p:nvPr/>
        </p:nvSpPr>
        <p:spPr>
          <a:xfrm>
            <a:off x="4724098" y="5734710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Data Analyst / Scientist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Unzip the stored web log</a:t>
            </a:r>
          </a:p>
          <a:p>
            <a:pPr lvl="0"/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gunzip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apache_web_log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/2015_07_22_mktplace_shop_web_log_sample_log.gz</a:t>
            </a:r>
            <a:endParaRPr lang="en-US" sz="1800" dirty="0"/>
          </a:p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Create a 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dataframe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 “</a:t>
            </a:r>
            <a:r>
              <a:rPr lang="en-US" sz="2000" b="1" dirty="0" err="1">
                <a:solidFill>
                  <a:schemeClr val="accent1"/>
                </a:solidFill>
                <a:latin typeface="+mj-lt"/>
              </a:rPr>
              <a:t>webLog</a:t>
            </a:r>
            <a:r>
              <a:rPr lang="en-US" sz="2000" b="1" dirty="0">
                <a:solidFill>
                  <a:schemeClr val="accent1"/>
                </a:solidFill>
                <a:latin typeface="+mj-lt"/>
              </a:rPr>
              <a:t>” which load from unzipped file</a:t>
            </a:r>
          </a:p>
          <a:p>
            <a:pPr>
              <a:lnSpc>
                <a:spcPts val="0"/>
              </a:lnSpc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weblog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spark.read.format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(“csv”)</a:t>
            </a:r>
          </a:p>
          <a:p>
            <a:pPr marL="64008" indent="0">
              <a:lnSpc>
                <a:spcPts val="0"/>
              </a:lnSpc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.option(“header”, “false”)</a:t>
            </a:r>
          </a:p>
          <a:p>
            <a:pPr marL="64008" indent="0">
              <a:lnSpc>
                <a:spcPts val="0"/>
              </a:lnSpc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.option(“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inferSchema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”, “true”)</a:t>
            </a:r>
          </a:p>
          <a:p>
            <a:pPr marL="64008" indent="0">
              <a:lnSpc>
                <a:spcPts val="0"/>
              </a:lnSpc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.option(“delimiter”, “ “)</a:t>
            </a:r>
          </a:p>
          <a:p>
            <a:pPr marL="64008" indent="0">
              <a:lnSpc>
                <a:spcPts val="0"/>
              </a:lnSpc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.load(“/Data/weblog/201507/2015_07_22_mktplace_shop_web_log_sample_log”)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F2BF1-3030-411F-AB0A-E6A33F60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24" y="3705318"/>
            <a:ext cx="4139952" cy="3104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Create Datamart which for analytic purpose</a:t>
            </a:r>
          </a:p>
          <a:p>
            <a:pPr lvl="0">
              <a:lnSpc>
                <a:spcPts val="0"/>
              </a:lnSpc>
            </a:pP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webLog2 = 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webLog.select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64008" lvl="0" indent="0">
              <a:lnSpc>
                <a:spcPts val="0"/>
              </a:lnSpc>
              <a:buNone/>
            </a:pP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to_timestamp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($”_c0”).alias(“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”),</a:t>
            </a:r>
          </a:p>
          <a:p>
            <a:pPr marL="64008" lvl="0" indent="0">
              <a:lnSpc>
                <a:spcPts val="0"/>
              </a:lnSpc>
              <a:buNone/>
            </a:pP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split($”_c2”, “:”)(0).alias(“IP”),</a:t>
            </a:r>
          </a:p>
          <a:p>
            <a:pPr marL="64008" lvl="0" indent="0">
              <a:lnSpc>
                <a:spcPts val="0"/>
              </a:lnSpc>
              <a:buNone/>
            </a:pP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split(split($”_c11”, “ “)(1), “\\?”)(0).alias(“URL”)</a:t>
            </a:r>
          </a:p>
          <a:p>
            <a:pPr marL="64008" lvl="0" indent="0">
              <a:lnSpc>
                <a:spcPts val="0"/>
              </a:lnSpc>
              <a:buNone/>
            </a:pP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086A9-62E2-4603-8DB4-1965C8CD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69751"/>
            <a:ext cx="5220072" cy="39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result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1E866-89DD-40C0-9E0F-B9AC239B2D6A}"/>
              </a:ext>
            </a:extLst>
          </p:cNvPr>
          <p:cNvSpPr txBox="1"/>
          <p:nvPr/>
        </p:nvSpPr>
        <p:spPr>
          <a:xfrm>
            <a:off x="457200" y="1859340"/>
            <a:ext cx="8075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webLog2.groupBy($”IP”).count().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withColumnRenamed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(“count”, “HIT”).show()</a:t>
            </a:r>
            <a:endParaRPr lang="en-US" altLang="zh-TW" sz="12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542B3-E06F-4954-BE6C-BCED3F105FC2}"/>
              </a:ext>
            </a:extLst>
          </p:cNvPr>
          <p:cNvSpPr txBox="1"/>
          <p:nvPr/>
        </p:nvSpPr>
        <p:spPr>
          <a:xfrm>
            <a:off x="461290" y="1268760"/>
            <a:ext cx="822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en-US" altLang="zh-TW" b="1" dirty="0" err="1">
                <a:solidFill>
                  <a:schemeClr val="accent4">
                    <a:lumMod val="50000"/>
                  </a:schemeClr>
                </a:solidFill>
              </a:rPr>
              <a:t>Sessionize</a:t>
            </a: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 the web log by IP. </a:t>
            </a:r>
            <a:r>
              <a:rPr lang="en-US" altLang="zh-TW" b="1" dirty="0" err="1">
                <a:solidFill>
                  <a:schemeClr val="accent4">
                    <a:lumMod val="50000"/>
                  </a:schemeClr>
                </a:solidFill>
              </a:rPr>
              <a:t>Sessionize</a:t>
            </a: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 = </a:t>
            </a:r>
            <a:r>
              <a:rPr lang="en-US" altLang="zh-TW" b="1" dirty="0" err="1">
                <a:solidFill>
                  <a:schemeClr val="accent4">
                    <a:lumMod val="50000"/>
                  </a:schemeClr>
                </a:solidFill>
              </a:rPr>
              <a:t>aggregrate</a:t>
            </a: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 all page hits by visitor/IP during a session.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A8D00-8174-4C1C-8D52-EE88C22D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48" y="2365012"/>
            <a:ext cx="5508104" cy="41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result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1E866-89DD-40C0-9E0F-B9AC239B2D6A}"/>
              </a:ext>
            </a:extLst>
          </p:cNvPr>
          <p:cNvSpPr txBox="1"/>
          <p:nvPr/>
        </p:nvSpPr>
        <p:spPr>
          <a:xfrm>
            <a:off x="457200" y="1626143"/>
            <a:ext cx="8075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org.apache.spark.sql.functions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org.apache.spark.sql.types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</a:p>
          <a:p>
            <a:endParaRPr lang="en-US" altLang="zh-TW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webLog2.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groupBy($”IP”).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(min($”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”), max($”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”))</a:t>
            </a:r>
          </a:p>
          <a:p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withColumn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(“Duration”, 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($”max(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)”) –</a:t>
            </a:r>
            <a:r>
              <a:rPr lang="zh-TW" alt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TW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($”min(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)”))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altLang="zh-TW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(avg($”Duration”))</a:t>
            </a:r>
          </a:p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.show()</a:t>
            </a:r>
            <a:endParaRPr lang="en-US" altLang="zh-TW" sz="12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542B3-E06F-4954-BE6C-BCED3F105FC2}"/>
              </a:ext>
            </a:extLst>
          </p:cNvPr>
          <p:cNvSpPr txBox="1"/>
          <p:nvPr/>
        </p:nvSpPr>
        <p:spPr>
          <a:xfrm>
            <a:off x="461290" y="1268760"/>
            <a:ext cx="469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2. Determine the average session time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F971D6-6AF3-44F8-A926-FF7746F6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88" y="3166657"/>
            <a:ext cx="4690864" cy="35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result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1E866-89DD-40C0-9E0F-B9AC239B2D6A}"/>
              </a:ext>
            </a:extLst>
          </p:cNvPr>
          <p:cNvSpPr txBox="1"/>
          <p:nvPr/>
        </p:nvSpPr>
        <p:spPr>
          <a:xfrm>
            <a:off x="457200" y="1915091"/>
            <a:ext cx="8075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webLog2.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groupBy($”IP”).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countDistinct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($”URL”)).show()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542B3-E06F-4954-BE6C-BCED3F105FC2}"/>
              </a:ext>
            </a:extLst>
          </p:cNvPr>
          <p:cNvSpPr txBox="1"/>
          <p:nvPr/>
        </p:nvSpPr>
        <p:spPr>
          <a:xfrm>
            <a:off x="461290" y="1268760"/>
            <a:ext cx="8225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3. Determine unique URL visits per session. To clarify, count a hit to a unique URL only once per session.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4BF6F-6DB3-4693-AF18-324FEF50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445715"/>
            <a:ext cx="5652120" cy="42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Analyst result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paytm.com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1E866-89DD-40C0-9E0F-B9AC239B2D6A}"/>
              </a:ext>
            </a:extLst>
          </p:cNvPr>
          <p:cNvSpPr txBox="1"/>
          <p:nvPr/>
        </p:nvSpPr>
        <p:spPr>
          <a:xfrm>
            <a:off x="457200" y="1746293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webLog2.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groupBy($”IP”).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(min($”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”), max($”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”))</a:t>
            </a:r>
          </a:p>
          <a:p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withColumn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(“Duration”, 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($”max(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)”) – </a:t>
            </a:r>
          </a:p>
          <a:p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($”min(</a:t>
            </a:r>
            <a:r>
              <a:rPr lang="en-US" altLang="zh-TW" sz="12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AccessTime</a:t>
            </a:r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)”)).sort(desc(“Duration”))</a:t>
            </a:r>
          </a:p>
          <a:p>
            <a:r>
              <a:rPr lang="en-US" altLang="zh-TW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.show(truncate = false)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542B3-E06F-4954-BE6C-BCED3F105FC2}"/>
              </a:ext>
            </a:extLst>
          </p:cNvPr>
          <p:cNvSpPr txBox="1"/>
          <p:nvPr/>
        </p:nvSpPr>
        <p:spPr>
          <a:xfrm>
            <a:off x="461290" y="1268760"/>
            <a:ext cx="822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4. Find the most engaged users, </a:t>
            </a:r>
            <a:r>
              <a:rPr lang="en-US" altLang="zh-TW" b="1" dirty="0" err="1">
                <a:solidFill>
                  <a:schemeClr val="accent4">
                    <a:lumMod val="50000"/>
                  </a:schemeClr>
                </a:solidFill>
              </a:rPr>
              <a:t>ie</a:t>
            </a: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 the IPs with the longest session times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9544D-F300-4A61-A1E3-BFB1750E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577551"/>
            <a:ext cx="5220072" cy="39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95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160</TotalTime>
  <Words>675</Words>
  <Application>Microsoft Office PowerPoint</Application>
  <PresentationFormat>On-screen Show (4:3)</PresentationFormat>
  <Paragraphs>134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Segoe UI</vt:lpstr>
      <vt:lpstr>Wingdings 2</vt:lpstr>
      <vt:lpstr>Verve</vt:lpstr>
      <vt:lpstr>DataEngineer Challenge</vt:lpstr>
      <vt:lpstr>Analyze Goals</vt:lpstr>
      <vt:lpstr>Data Pipeline</vt:lpstr>
      <vt:lpstr>Data Preparation</vt:lpstr>
      <vt:lpstr>Data Preparation</vt:lpstr>
      <vt:lpstr>Analyst result</vt:lpstr>
      <vt:lpstr>Analyst result</vt:lpstr>
      <vt:lpstr>Analyst result</vt:lpstr>
      <vt:lpstr>Analyst result</vt:lpstr>
      <vt:lpstr>What’s more?</vt:lpstr>
      <vt:lpstr>And?</vt:lpstr>
      <vt:lpstr>BENEFITS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DataEngineer Challenge</dc:title>
  <dc:creator>ie_user</dc:creator>
  <cp:lastModifiedBy> </cp:lastModifiedBy>
  <cp:revision>1</cp:revision>
  <dcterms:created xsi:type="dcterms:W3CDTF">2021-08-15T16:50:00Z</dcterms:created>
  <dcterms:modified xsi:type="dcterms:W3CDTF">2021-08-15T19:30:46Z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